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9" r:id="rId4"/>
    <p:sldId id="258" r:id="rId5"/>
    <p:sldId id="271" r:id="rId6"/>
    <p:sldId id="272" r:id="rId7"/>
    <p:sldId id="262" r:id="rId8"/>
    <p:sldId id="266" r:id="rId9"/>
    <p:sldId id="261" r:id="rId10"/>
    <p:sldId id="260" r:id="rId11"/>
    <p:sldId id="263" r:id="rId12"/>
    <p:sldId id="267" r:id="rId13"/>
    <p:sldId id="268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368301"/>
            <a:ext cx="7766936" cy="1663700"/>
          </a:xfrm>
        </p:spPr>
        <p:txBody>
          <a:bodyPr/>
          <a:lstStyle/>
          <a:p>
            <a:pPr algn="ctr"/>
            <a:r>
              <a:rPr lang="ru-RU" sz="1600" dirty="0"/>
              <a:t>Муниципальное бюджетное учреждение дополнительного образования «Центр детского творчества города Челябинска»</a:t>
            </a:r>
            <a:br>
              <a:rPr lang="ru-RU" sz="1600" dirty="0"/>
            </a:br>
            <a:r>
              <a:rPr lang="ru-RU" sz="1600" dirty="0"/>
              <a:t> «Лаборатория художественно – технического проектировании»</a:t>
            </a:r>
            <a:br>
              <a:rPr lang="ru-RU" sz="1600" dirty="0"/>
            </a:br>
            <a:br>
              <a:rPr lang="ru-RU" sz="2000" dirty="0"/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64267" y="2235200"/>
            <a:ext cx="8322733" cy="2950633"/>
          </a:xfrm>
        </p:spPr>
        <p:txBody>
          <a:bodyPr>
            <a:normAutofit/>
          </a:bodyPr>
          <a:lstStyle/>
          <a:p>
            <a:r>
              <a:rPr lang="ru-RU" sz="4000" dirty="0"/>
              <a:t>Устьянцева</a:t>
            </a:r>
          </a:p>
          <a:p>
            <a:r>
              <a:rPr lang="ru-RU" sz="4000" dirty="0"/>
              <a:t>Светлана Сергеевна</a:t>
            </a:r>
          </a:p>
          <a:p>
            <a:endParaRPr lang="ru-RU" sz="2000" dirty="0"/>
          </a:p>
          <a:p>
            <a:r>
              <a:rPr lang="ru-RU" sz="2000" dirty="0"/>
              <a:t>Педагог дополнительного образования</a:t>
            </a:r>
          </a:p>
          <a:p>
            <a:r>
              <a:rPr lang="ru-RU" sz="2000" dirty="0"/>
              <a:t>Высшая категория, стаж работы – 35 лет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1" y="1879600"/>
            <a:ext cx="3155108" cy="45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011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Содержание портфолио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Общие сведения о педагоге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Результаты педагогической деятельности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Методическая деятельность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Награды (свидетельство признания педагогической деятельности)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8934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362901" cy="1422400"/>
          </a:xfrm>
        </p:spPr>
        <p:txBody>
          <a:bodyPr>
            <a:normAutofit/>
          </a:bodyPr>
          <a:lstStyle/>
          <a:p>
            <a:pPr algn="r"/>
            <a:r>
              <a:rPr lang="ru-RU" dirty="0"/>
              <a:t>Курсы повышения квалификации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142" y="1897449"/>
            <a:ext cx="3647237" cy="2563717"/>
          </a:xfrm>
        </p:spPr>
      </p:pic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6" y="2230055"/>
            <a:ext cx="3500846" cy="237397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671" y="4258030"/>
            <a:ext cx="3688223" cy="2358510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 flipV="1">
            <a:off x="1237327" y="2526989"/>
            <a:ext cx="4193059" cy="49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43670"/>
              </p:ext>
            </p:extLst>
          </p:nvPr>
        </p:nvGraphicFramePr>
        <p:xfrm>
          <a:off x="3917097" y="1410484"/>
          <a:ext cx="3596723" cy="2578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Acrobat Document" r:id="rId6" imgW="17792662" imgH="12706282" progId="Acrobat.Document.DC">
                  <p:embed/>
                </p:oleObj>
              </mc:Choice>
              <mc:Fallback>
                <p:oleObj name="Acrobat Document" r:id="rId6" imgW="17792662" imgH="12706282" progId="Acrobat.Document.DC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7097" y="1410484"/>
                        <a:ext cx="3596723" cy="25786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1875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Результаты педагогической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Общеобразовательная программ "Основы робототехники", 2 года обучения</a:t>
            </a:r>
            <a:endParaRPr lang="ru-RU" b="1" dirty="0"/>
          </a:p>
          <a:p>
            <a:r>
              <a:rPr lang="ru-RU" dirty="0"/>
              <a:t>Календарно – тематический план «Основы робототехники» (144 часа), 2 года обучения, 2 года обучения </a:t>
            </a:r>
            <a:endParaRPr lang="ru-RU" b="1" dirty="0"/>
          </a:p>
          <a:p>
            <a:r>
              <a:rPr lang="ru-RU" dirty="0"/>
              <a:t>Мониторинг результатов освоения учащимися образовательной программы </a:t>
            </a:r>
            <a:endParaRPr lang="ru-RU" b="1" dirty="0"/>
          </a:p>
          <a:p>
            <a:r>
              <a:rPr lang="ru-RU" dirty="0"/>
              <a:t>«Основы робототехники»</a:t>
            </a:r>
            <a:endParaRPr lang="ru-RU" b="1" dirty="0"/>
          </a:p>
          <a:p>
            <a:r>
              <a:rPr lang="ru-RU" dirty="0"/>
              <a:t>Тетради с заданиями</a:t>
            </a:r>
            <a:r>
              <a:rPr lang="ru-RU" b="1" dirty="0"/>
              <a:t> </a:t>
            </a:r>
            <a:r>
              <a:rPr lang="ru-RU" dirty="0"/>
              <a:t>«Основы робототехники» (4 уровня сложности)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10060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Участие в работе методических объединений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2200" dirty="0"/>
              <a:t>Член городского методического объединения технической направленности</a:t>
            </a:r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r>
              <a:rPr lang="ru-RU" sz="2200" dirty="0"/>
              <a:t>Куратор технической направленности по Курчатовскому району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5607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Открытый городской конкурс по начальному техническому моделированию, посвященный З.И. Потапенко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2532658"/>
            <a:ext cx="4183062" cy="3137296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89970" y="2532658"/>
            <a:ext cx="4333430" cy="3137296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В  течении 20 лет готовила команду для городского конкурса по начальному техническому моделированию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За это время команды занимали только призовые места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Подготовлено более 50 учащихся, занявших призовые места в личном первенстве.</a:t>
            </a:r>
          </a:p>
          <a:p>
            <a:pPr>
              <a:buFont typeface="Wingdings" panose="05000000000000000000" pitchFamily="2" charset="2"/>
              <a:buChar char="§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4415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734" y="292100"/>
            <a:ext cx="8596668" cy="1320800"/>
          </a:xfrm>
        </p:spPr>
        <p:txBody>
          <a:bodyPr>
            <a:noAutofit/>
          </a:bodyPr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Мониторинг результатов освоения учащимися образовательной программы</a:t>
            </a:r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«Основы робототехники»</a:t>
            </a:r>
            <a:endParaRPr lang="ru-RU" altLang="ru-RU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0991595"/>
              </p:ext>
            </p:extLst>
          </p:nvPr>
        </p:nvGraphicFramePr>
        <p:xfrm>
          <a:off x="575734" y="1193802"/>
          <a:ext cx="8746066" cy="50291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0675">
                  <a:extLst>
                    <a:ext uri="{9D8B030D-6E8A-4147-A177-3AD203B41FA5}">
                      <a16:colId xmlns:a16="http://schemas.microsoft.com/office/drawing/2014/main" val="1671818551"/>
                    </a:ext>
                  </a:extLst>
                </a:gridCol>
                <a:gridCol w="1548415">
                  <a:extLst>
                    <a:ext uri="{9D8B030D-6E8A-4147-A177-3AD203B41FA5}">
                      <a16:colId xmlns:a16="http://schemas.microsoft.com/office/drawing/2014/main" val="1297997790"/>
                    </a:ext>
                  </a:extLst>
                </a:gridCol>
                <a:gridCol w="1646336">
                  <a:extLst>
                    <a:ext uri="{9D8B030D-6E8A-4147-A177-3AD203B41FA5}">
                      <a16:colId xmlns:a16="http://schemas.microsoft.com/office/drawing/2014/main" val="2286828922"/>
                    </a:ext>
                  </a:extLst>
                </a:gridCol>
                <a:gridCol w="1646336">
                  <a:extLst>
                    <a:ext uri="{9D8B030D-6E8A-4147-A177-3AD203B41FA5}">
                      <a16:colId xmlns:a16="http://schemas.microsoft.com/office/drawing/2014/main" val="2328758390"/>
                    </a:ext>
                  </a:extLst>
                </a:gridCol>
                <a:gridCol w="1974304">
                  <a:extLst>
                    <a:ext uri="{9D8B030D-6E8A-4147-A177-3AD203B41FA5}">
                      <a16:colId xmlns:a16="http://schemas.microsoft.com/office/drawing/2014/main" val="2875917481"/>
                    </a:ext>
                  </a:extLst>
                </a:gridCol>
              </a:tblGrid>
              <a:tr h="16956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Параметры освоения содержания программы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Критерии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Инструментарий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extLst>
                  <a:ext uri="{0D108BD9-81ED-4DB2-BD59-A6C34878D82A}">
                    <a16:rowId xmlns:a16="http://schemas.microsoft.com/office/drawing/2014/main" val="2498411083"/>
                  </a:ext>
                </a:extLst>
              </a:tr>
              <a:tr h="338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 балл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репродуктивный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2 балла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частично – творческий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 балла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творческий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216330"/>
                  </a:ext>
                </a:extLst>
              </a:tr>
              <a:tr h="5084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1. Знакомство с конструктором EV3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2. Краткое знакомство с окном программы EV3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 Знает названия деталей Лего робота EV3. 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Знает названия всех деталей Лего робота EV3. Работает с окном программы EV3 с помощью педагога.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Знает названия всех деталей Лего робота EV3. Самостоятельно работает с окном программы EV3.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Контрольная работа: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«Составить программу с помощью окна программиро-вания  Лего робота EV3.»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extLst>
                  <a:ext uri="{0D108BD9-81ED-4DB2-BD59-A6C34878D82A}">
                    <a16:rowId xmlns:a16="http://schemas.microsoft.com/office/drawing/2014/main" val="3400205448"/>
                  </a:ext>
                </a:extLst>
              </a:tr>
              <a:tr h="5084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3. Механические передачи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4.Устройства и механизмы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5.Механические манипуляторы (захваты)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Работает только по схемам сборки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Работает по схемам сборки, внося свои элементы.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Конструирует все механические передачи, манипуляторы.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Контрольная работа: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«Захват банки»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extLst>
                  <a:ext uri="{0D108BD9-81ED-4DB2-BD59-A6C34878D82A}">
                    <a16:rowId xmlns:a16="http://schemas.microsoft.com/office/drawing/2014/main" val="2614877474"/>
                  </a:ext>
                </a:extLst>
              </a:tr>
              <a:tr h="381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6. Базовые модели конструктора EV3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Работает только по схемам сборки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Работает по схемам сборки, внося свои элементы.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Самостоятельно конструирует базовые модели Лего робота EV3.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Контрольное задание: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«Сконструировать базовую модель EV3 на время »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extLst>
                  <a:ext uri="{0D108BD9-81ED-4DB2-BD59-A6C34878D82A}">
                    <a16:rowId xmlns:a16="http://schemas.microsoft.com/office/drawing/2014/main" val="3258695869"/>
                  </a:ext>
                </a:extLst>
              </a:tr>
              <a:tr h="5372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 7.Окно программы EV3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 8. Блоки программирования EV3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Работает только по схемам сборки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Работает по образцу, внося свои элементы.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Полностью владеет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знаниями о блоках программирования, умеет применять их в работе 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Контрольное задание: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«Движение по спирали»;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 «Движение по квадрату»;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«Зигзаг»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extLst>
                  <a:ext uri="{0D108BD9-81ED-4DB2-BD59-A6C34878D82A}">
                    <a16:rowId xmlns:a16="http://schemas.microsoft.com/office/drawing/2014/main" val="2706449247"/>
                  </a:ext>
                </a:extLst>
              </a:tr>
              <a:tr h="5084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9. Работа с экраном, подсветкой и звуком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10. Управление операторами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11.Работа с данными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Работает с экраном, подсветкой, звуком.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Программирует с данными с помощью педагога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Программирует с данными   самостоятельно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Проекты: «EV3 – музыкальный синтезатор»;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«Верная собачка»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extLst>
                  <a:ext uri="{0D108BD9-81ED-4DB2-BD59-A6C34878D82A}">
                    <a16:rowId xmlns:a16="http://schemas.microsoft.com/office/drawing/2014/main" val="2259446133"/>
                  </a:ext>
                </a:extLst>
              </a:tr>
              <a:tr h="7626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12. Датчики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 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Путает названия датчиков и их назначения.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Знает названия некоторых датчиков, делает  простейшие программы с помощью педагога 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Знает названия всех датчиков, их назначение. Самостоятельно программирует.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600">
                          <a:effectLst/>
                        </a:rPr>
                        <a:t>Контрольные  задания:  Датчик света - «Запись и считывание цветного штрих кода»; датчик касания – «Роборука»; ультразвуковой датчик – «Гоночная машина»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extLst>
                  <a:ext uri="{0D108BD9-81ED-4DB2-BD59-A6C34878D82A}">
                    <a16:rowId xmlns:a16="http://schemas.microsoft.com/office/drawing/2014/main" val="1537172907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 13. Постановка задачи и её модификация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Работает по схеме сборки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Работает по схеме сборки, внося дополнения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Самостоятельно выполняет все стадии проекта.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Проект: «Поиск и подсчет перекрестков»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extLst>
                  <a:ext uri="{0D108BD9-81ED-4DB2-BD59-A6C34878D82A}">
                    <a16:rowId xmlns:a16="http://schemas.microsoft.com/office/drawing/2014/main" val="3341606759"/>
                  </a:ext>
                </a:extLst>
              </a:tr>
              <a:tr h="5084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14. Мини – соревнования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Работает по схеме сборке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Работает по схеме сборки, внося свои элементы.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Самостоятельно конструирует и программирует робота  «Сумо»  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Соревнование Лего-роботов «Сумо»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extLst>
                  <a:ext uri="{0D108BD9-81ED-4DB2-BD59-A6C34878D82A}">
                    <a16:rowId xmlns:a16="http://schemas.microsoft.com/office/drawing/2014/main" val="4236376501"/>
                  </a:ext>
                </a:extLst>
              </a:tr>
              <a:tr h="5372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15. Творческий проект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          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                 -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              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Работает по аналогу, внося свои элементы.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Самостоятельно выбирает, выполняет и программирует.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 Творческий проект – тема, конструкция, программа выбирается и выполняется самостоятельно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5404" marR="35404" marT="0" marB="0"/>
                </a:tc>
                <a:extLst>
                  <a:ext uri="{0D108BD9-81ED-4DB2-BD59-A6C34878D82A}">
                    <a16:rowId xmlns:a16="http://schemas.microsoft.com/office/drawing/2014/main" val="5024064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3226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Методические разработки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4273789"/>
              </p:ext>
            </p:extLst>
          </p:nvPr>
        </p:nvGraphicFramePr>
        <p:xfrm>
          <a:off x="355600" y="1930400"/>
          <a:ext cx="9766300" cy="43450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3113">
                  <a:extLst>
                    <a:ext uri="{9D8B030D-6E8A-4147-A177-3AD203B41FA5}">
                      <a16:colId xmlns:a16="http://schemas.microsoft.com/office/drawing/2014/main" val="18912022"/>
                    </a:ext>
                  </a:extLst>
                </a:gridCol>
                <a:gridCol w="1895004">
                  <a:extLst>
                    <a:ext uri="{9D8B030D-6E8A-4147-A177-3AD203B41FA5}">
                      <a16:colId xmlns:a16="http://schemas.microsoft.com/office/drawing/2014/main" val="388295844"/>
                    </a:ext>
                  </a:extLst>
                </a:gridCol>
                <a:gridCol w="7438183">
                  <a:extLst>
                    <a:ext uri="{9D8B030D-6E8A-4147-A177-3AD203B41FA5}">
                      <a16:colId xmlns:a16="http://schemas.microsoft.com/office/drawing/2014/main" val="3526200686"/>
                    </a:ext>
                  </a:extLst>
                </a:gridCol>
              </a:tblGrid>
              <a:tr h="1343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№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Учебный год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Тема методической разработки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2105950"/>
                  </a:ext>
                </a:extLst>
              </a:tr>
              <a:tr h="534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2020 -2021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«Методика использования регулятора  в робототехнике,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Lego Mindstorms E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V3»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4574851"/>
                  </a:ext>
                </a:extLst>
              </a:tr>
              <a:tr h="534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2021 -2022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«Среда программирования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Scratch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6484562"/>
                  </a:ext>
                </a:extLst>
              </a:tr>
              <a:tr h="583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2022 -2023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«Основы робототехники. Алгоритмы движения робота </a:t>
                      </a: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Lego Mindstorms EV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по траектории»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1785102"/>
                  </a:ext>
                </a:extLst>
              </a:tr>
              <a:tr h="583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2023 -2024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«Основы робототехники. Палитра программирования </a:t>
                      </a: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Lego Mindstorms EV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7882375"/>
                  </a:ext>
                </a:extLst>
              </a:tr>
              <a:tr h="534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2024 -2025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«Применение инфракрасного датчика в курсе робототехники, используя робот Lego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Mindstorms E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V3.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4322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8640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Организация и проведение районной олимпиады по начальному техническому моделированию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2532658"/>
            <a:ext cx="4183062" cy="313729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89525" y="2532063"/>
            <a:ext cx="4184650" cy="3138487"/>
          </a:xfrm>
        </p:spPr>
      </p:pic>
    </p:spTree>
    <p:extLst>
      <p:ext uri="{BB962C8B-B14F-4D97-AF65-F5344CB8AC3E}">
        <p14:creationId xmlns:p14="http://schemas.microsoft.com/office/powerpoint/2010/main" val="2255012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Организация и проведение районных соревнований Лего - роботов «СУМО»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355" y="2200277"/>
            <a:ext cx="2911077" cy="354012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352" y="2200277"/>
            <a:ext cx="4184650" cy="3540124"/>
          </a:xfrm>
        </p:spPr>
      </p:pic>
    </p:spTree>
    <p:extLst>
      <p:ext uri="{BB962C8B-B14F-4D97-AF65-F5344CB8AC3E}">
        <p14:creationId xmlns:p14="http://schemas.microsoft.com/office/powerpoint/2010/main" val="3978324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Участие в городских соревнованиях управляемых роботов «Захват флага»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728516"/>
            <a:ext cx="4183062" cy="2889050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668" y="2743200"/>
            <a:ext cx="4892232" cy="2874366"/>
          </a:xfrm>
        </p:spPr>
      </p:pic>
    </p:spTree>
    <p:extLst>
      <p:ext uri="{BB962C8B-B14F-4D97-AF65-F5344CB8AC3E}">
        <p14:creationId xmlns:p14="http://schemas.microsoft.com/office/powerpoint/2010/main" val="1175652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Участие в городских открытых соревнованиях лего-роботов «СУМО». 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998" y="2160588"/>
            <a:ext cx="2595703" cy="3881437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62" y="2160588"/>
            <a:ext cx="3502263" cy="3881437"/>
          </a:xfrm>
        </p:spPr>
      </p:pic>
    </p:spTree>
    <p:extLst>
      <p:ext uri="{BB962C8B-B14F-4D97-AF65-F5344CB8AC3E}">
        <p14:creationId xmlns:p14="http://schemas.microsoft.com/office/powerpoint/2010/main" val="2423971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Участие в городском конкурсе «Робомастер»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855" y="2160588"/>
            <a:ext cx="2911077" cy="388143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156" y="2160588"/>
            <a:ext cx="2563387" cy="3881437"/>
          </a:xfrm>
        </p:spPr>
      </p:pic>
    </p:spTree>
    <p:extLst>
      <p:ext uri="{BB962C8B-B14F-4D97-AF65-F5344CB8AC3E}">
        <p14:creationId xmlns:p14="http://schemas.microsoft.com/office/powerpoint/2010/main" val="3239339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Грамоты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1" y="609600"/>
            <a:ext cx="3092522" cy="44005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143" y="2247900"/>
            <a:ext cx="2794000" cy="44005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003" y="1517650"/>
            <a:ext cx="3028471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06012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502</TotalTime>
  <Words>726</Words>
  <Application>Microsoft Office PowerPoint</Application>
  <PresentationFormat>Широкоэкранный</PresentationFormat>
  <Paragraphs>144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Times New Roman</vt:lpstr>
      <vt:lpstr>Trebuchet MS</vt:lpstr>
      <vt:lpstr>Wingdings</vt:lpstr>
      <vt:lpstr>Wingdings 3</vt:lpstr>
      <vt:lpstr>Аспект</vt:lpstr>
      <vt:lpstr>Acrobat Document</vt:lpstr>
      <vt:lpstr>Муниципальное бюджетное учреждение дополнительного образования «Центр детского творчества города Челябинска»  «Лаборатория художественно – технического проектировании»  </vt:lpstr>
      <vt:lpstr>Содержание портфолио</vt:lpstr>
      <vt:lpstr>Курсы повышения квалификации</vt:lpstr>
      <vt:lpstr>Результаты педагогической деятельности</vt:lpstr>
      <vt:lpstr>Участие в работе методических объединений    Член городского методического объединения технической направленности   Куратор технической направленности по Курчатовскому району </vt:lpstr>
      <vt:lpstr>Открытый городской конкурс по начальному техническому моделированию, посвященный З.И. Потапенко</vt:lpstr>
      <vt:lpstr>Мониторинг результатов освоения учащимися образовательной программы «Основы робототехники»</vt:lpstr>
      <vt:lpstr>Методические разработки</vt:lpstr>
      <vt:lpstr>Организация и проведение районной олимпиады по начальному техническому моделированию</vt:lpstr>
      <vt:lpstr>Организация и проведение районных соревнований Лего - роботов «СУМО»</vt:lpstr>
      <vt:lpstr>Участие в городских соревнованиях управляемых роботов «Захват флага»</vt:lpstr>
      <vt:lpstr>Участие в городских открытых соревнованиях лего-роботов «СУМО». </vt:lpstr>
      <vt:lpstr>Участие в городском конкурсе «Робомастер»</vt:lpstr>
      <vt:lpstr>Грамоты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учреждение дополнительного образования «Центр детского творчества города Челябинска», «Лаборатория художественно – технического проектировании», «Основы робототехники»</dc:title>
  <dc:creator>Лана</dc:creator>
  <cp:lastModifiedBy>Пользователь</cp:lastModifiedBy>
  <cp:revision>41</cp:revision>
  <dcterms:created xsi:type="dcterms:W3CDTF">2019-05-24T06:50:48Z</dcterms:created>
  <dcterms:modified xsi:type="dcterms:W3CDTF">2025-09-24T10:29:19Z</dcterms:modified>
</cp:coreProperties>
</file>